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11BD23D-6F04-4891-9588-FA4F963BF938}">
  <a:tblStyle styleId="{C11BD23D-6F04-4891-9588-FA4F963BF938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6001f6b2b6_4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36001f6b2b6_4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6001f6b2b6_4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36001f6b2b6_4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6001f6b2b6_4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36001f6b2b6_4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6001f6b2b6_4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36001f6b2b6_4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36001f6b2b6_4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36001f6b2b6_4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6001f6b2b6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36001f6b2b6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36001f6b2b6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36001f6b2b6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6001f6b2b6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36001f6b2b6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6001f6b2b6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36001f6b2b6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6001f6b2b6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6001f6b2b6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5ff6260945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5ff6260945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36001f6b2b6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36001f6b2b6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35ff6260945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35ff6260945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35ff6260945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35ff6260945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35ff6260945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35ff6260945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6001f6b2b6_4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36001f6b2b6_4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6001f6b2b6_4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6001f6b2b6_4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6001f6b2b6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36001f6b2b6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36001f6b2b6_4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36001f6b2b6_4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2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Relationship Id="rId4" Type="http://schemas.openxmlformats.org/officeDocument/2006/relationships/image" Target="../media/image2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png"/><Relationship Id="rId4" Type="http://schemas.openxmlformats.org/officeDocument/2006/relationships/image" Target="../media/image8.png"/><Relationship Id="rId5" Type="http://schemas.openxmlformats.org/officeDocument/2006/relationships/image" Target="../media/image1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5.png"/><Relationship Id="rId4" Type="http://schemas.openxmlformats.org/officeDocument/2006/relationships/image" Target="../media/image1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9.png"/><Relationship Id="rId4" Type="http://schemas.openxmlformats.org/officeDocument/2006/relationships/image" Target="../media/image2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21.png"/><Relationship Id="rId5" Type="http://schemas.openxmlformats.org/officeDocument/2006/relationships/image" Target="../media/image2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Stereo Vision with Deep Learning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5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Barış Bakırdöven - 29028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İpek Akkuş - 30800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Ozan Parlayan - 29283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HITNet Variant Results </a:t>
            </a:r>
            <a:endParaRPr b="1"/>
          </a:p>
        </p:txBody>
      </p:sp>
      <p:sp>
        <p:nvSpPr>
          <p:cNvPr id="116" name="Google Shape;116;p22"/>
          <p:cNvSpPr txBox="1"/>
          <p:nvPr>
            <p:ph idx="1" type="body"/>
          </p:nvPr>
        </p:nvSpPr>
        <p:spPr>
          <a:xfrm>
            <a:off x="602100" y="1164100"/>
            <a:ext cx="324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00">
                <a:solidFill>
                  <a:schemeClr val="dk1"/>
                </a:solidFill>
              </a:rPr>
              <a:t>U-Net</a:t>
            </a:r>
            <a:endParaRPr b="1"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Char char="-"/>
            </a:pPr>
            <a:r>
              <a:rPr lang="en" sz="1300">
                <a:solidFill>
                  <a:schemeClr val="dk1"/>
                </a:solidFill>
              </a:rPr>
              <a:t>Accurate, strong boundary preservation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Char char="-"/>
            </a:pPr>
            <a:r>
              <a:rPr lang="en" sz="1300">
                <a:solidFill>
                  <a:schemeClr val="dk1"/>
                </a:solidFill>
              </a:rPr>
              <a:t>High runtime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</a:rPr>
              <a:t>MobileNetV2</a:t>
            </a:r>
            <a:endParaRPr b="1"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Char char="-"/>
            </a:pPr>
            <a:r>
              <a:rPr lang="en" sz="1300">
                <a:solidFill>
                  <a:schemeClr val="dk1"/>
                </a:solidFill>
              </a:rPr>
              <a:t>Fast, compact; less accurate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</a:rPr>
              <a:t>Custom Lite CNN</a:t>
            </a:r>
            <a:endParaRPr b="1"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Char char="-"/>
            </a:pPr>
            <a:r>
              <a:rPr lang="en" sz="1300">
                <a:solidFill>
                  <a:schemeClr val="dk1"/>
                </a:solidFill>
              </a:rPr>
              <a:t>Smallest model size, fastest; sacrifices edge detail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00">
                <a:solidFill>
                  <a:schemeClr val="dk1"/>
                </a:solidFill>
              </a:rPr>
              <a:t>HITNet V2</a:t>
            </a:r>
            <a:endParaRPr b="1"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Char char="-"/>
            </a:pPr>
            <a:r>
              <a:rPr lang="en" sz="1300">
                <a:solidFill>
                  <a:schemeClr val="dk1"/>
                </a:solidFill>
              </a:rPr>
              <a:t>Custom CNN + cropped KITTI inputs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dk1"/>
              </a:buClr>
              <a:buSzPts val="1300"/>
              <a:buChar char="-"/>
            </a:pPr>
            <a:r>
              <a:rPr lang="en" sz="1300">
                <a:solidFill>
                  <a:schemeClr val="dk1"/>
                </a:solidFill>
              </a:rPr>
              <a:t>Better focus on valid depth regions</a:t>
            </a:r>
            <a:endParaRPr b="1" sz="2000">
              <a:solidFill>
                <a:schemeClr val="dk1"/>
              </a:solidFill>
            </a:endParaRPr>
          </a:p>
        </p:txBody>
      </p:sp>
      <p:pic>
        <p:nvPicPr>
          <p:cNvPr id="117" name="Google Shape;117;p22" title="hitnet_unet1.png"/>
          <p:cNvPicPr preferRelativeResize="0"/>
          <p:nvPr/>
        </p:nvPicPr>
        <p:blipFill rotWithShape="1">
          <a:blip r:embed="rId3">
            <a:alphaModFix/>
          </a:blip>
          <a:srcRect b="1666" l="1162" r="1162" t="51638"/>
          <a:stretch/>
        </p:blipFill>
        <p:spPr>
          <a:xfrm>
            <a:off x="4792150" y="206275"/>
            <a:ext cx="4282050" cy="1330075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2"/>
          <p:cNvSpPr txBox="1"/>
          <p:nvPr>
            <p:ph type="title"/>
          </p:nvPr>
        </p:nvSpPr>
        <p:spPr>
          <a:xfrm>
            <a:off x="4572000" y="1162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020"/>
              <a:t>U-Net</a:t>
            </a:r>
            <a:endParaRPr sz="2020"/>
          </a:p>
        </p:txBody>
      </p:sp>
      <p:pic>
        <p:nvPicPr>
          <p:cNvPr id="119" name="Google Shape;119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2296" y="1448350"/>
            <a:ext cx="4081751" cy="13803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2"/>
          <p:cNvSpPr txBox="1"/>
          <p:nvPr>
            <p:ph type="title"/>
          </p:nvPr>
        </p:nvSpPr>
        <p:spPr>
          <a:xfrm>
            <a:off x="4503725" y="13505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020"/>
              <a:t>Mobile</a:t>
            </a:r>
            <a:r>
              <a:rPr lang="en" sz="2020"/>
              <a:t>Net</a:t>
            </a:r>
            <a:endParaRPr sz="2020"/>
          </a:p>
        </p:txBody>
      </p:sp>
      <p:pic>
        <p:nvPicPr>
          <p:cNvPr id="121" name="Google Shape;121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92300" y="2643249"/>
            <a:ext cx="4081751" cy="1323674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2"/>
          <p:cNvSpPr txBox="1"/>
          <p:nvPr>
            <p:ph type="title"/>
          </p:nvPr>
        </p:nvSpPr>
        <p:spPr>
          <a:xfrm>
            <a:off x="4445650" y="2643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020"/>
              <a:t>Custom Lite</a:t>
            </a:r>
            <a:endParaRPr sz="2020"/>
          </a:p>
        </p:txBody>
      </p:sp>
      <p:pic>
        <p:nvPicPr>
          <p:cNvPr id="123" name="Google Shape;123;p22" title="hitnetv2_output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91999" y="3935992"/>
            <a:ext cx="4282051" cy="1194183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2"/>
          <p:cNvSpPr txBox="1"/>
          <p:nvPr>
            <p:ph type="title"/>
          </p:nvPr>
        </p:nvSpPr>
        <p:spPr>
          <a:xfrm>
            <a:off x="4503725" y="3806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920"/>
              <a:t>HITNetV2</a:t>
            </a:r>
            <a:endParaRPr sz="192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3"/>
          <p:cNvSpPr txBox="1"/>
          <p:nvPr>
            <p:ph type="title"/>
          </p:nvPr>
        </p:nvSpPr>
        <p:spPr>
          <a:xfrm>
            <a:off x="255000" y="445025"/>
            <a:ext cx="3507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HITNet vs. HITNetV2 </a:t>
            </a:r>
            <a:endParaRPr/>
          </a:p>
        </p:txBody>
      </p:sp>
      <p:pic>
        <p:nvPicPr>
          <p:cNvPr id="130" name="Google Shape;13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84600" y="1017725"/>
            <a:ext cx="5943600" cy="192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3" title="hitnetv2_output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84600" y="3246075"/>
            <a:ext cx="5943602" cy="1657557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3"/>
          <p:cNvSpPr txBox="1"/>
          <p:nvPr>
            <p:ph type="title"/>
          </p:nvPr>
        </p:nvSpPr>
        <p:spPr>
          <a:xfrm>
            <a:off x="3494525" y="31599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920"/>
              <a:t>HITNetV2</a:t>
            </a:r>
            <a:endParaRPr sz="1920"/>
          </a:p>
        </p:txBody>
      </p:sp>
      <p:sp>
        <p:nvSpPr>
          <p:cNvPr id="133" name="Google Shape;133;p23"/>
          <p:cNvSpPr txBox="1"/>
          <p:nvPr>
            <p:ph type="title"/>
          </p:nvPr>
        </p:nvSpPr>
        <p:spPr>
          <a:xfrm>
            <a:off x="3584600" y="10177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920"/>
              <a:t>HITNet</a:t>
            </a:r>
            <a:endParaRPr sz="1920"/>
          </a:p>
        </p:txBody>
      </p:sp>
      <p:sp>
        <p:nvSpPr>
          <p:cNvPr id="134" name="Google Shape;134;p23"/>
          <p:cNvSpPr txBox="1"/>
          <p:nvPr/>
        </p:nvSpPr>
        <p:spPr>
          <a:xfrm>
            <a:off x="351525" y="1825600"/>
            <a:ext cx="3000000" cy="20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</a:rPr>
              <a:t>HITNet</a:t>
            </a:r>
            <a:r>
              <a:rPr lang="en" sz="1100">
                <a:solidFill>
                  <a:schemeClr val="dk1"/>
                </a:solidFill>
              </a:rPr>
              <a:t> (top): struggles with sky/occluded areas → noisy predictions</a:t>
            </a:r>
            <a:br>
              <a:rPr lang="en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</a:rPr>
              <a:t>HITNetV2</a:t>
            </a:r>
            <a:r>
              <a:rPr lang="en" sz="1100">
                <a:solidFill>
                  <a:schemeClr val="dk1"/>
                </a:solidFill>
              </a:rPr>
              <a:t> (bottom): crops out invalid regions → cleaner, more structured output</a:t>
            </a:r>
            <a:br>
              <a:rPr lang="en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</a:rPr>
              <a:t>MAE &amp; RMSE improve</a:t>
            </a:r>
            <a:r>
              <a:rPr lang="en" sz="1100">
                <a:solidFill>
                  <a:schemeClr val="dk1"/>
                </a:solidFill>
              </a:rPr>
              <a:t> significantly despite smaller encoder</a:t>
            </a:r>
            <a:br>
              <a:rPr lang="en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</a:rPr>
              <a:t>Inference time slightly increases</a:t>
            </a:r>
            <a:r>
              <a:rPr lang="en" sz="1100">
                <a:solidFill>
                  <a:schemeClr val="dk1"/>
                </a:solidFill>
              </a:rPr>
              <a:t> due to added refinement steps</a:t>
            </a:r>
            <a:endParaRPr sz="1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HITNet Variant Results - Quantitative</a:t>
            </a:r>
            <a:endParaRPr/>
          </a:p>
        </p:txBody>
      </p:sp>
      <p:pic>
        <p:nvPicPr>
          <p:cNvPr id="140" name="Google Shape;14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6350" y="1248688"/>
            <a:ext cx="6315075" cy="1876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14475" y="3356088"/>
            <a:ext cx="6038850" cy="1466850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4"/>
          <p:cNvSpPr/>
          <p:nvPr/>
        </p:nvSpPr>
        <p:spPr>
          <a:xfrm>
            <a:off x="7209600" y="2463450"/>
            <a:ext cx="657600" cy="1083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accent4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24"/>
          <p:cNvSpPr/>
          <p:nvPr/>
        </p:nvSpPr>
        <p:spPr>
          <a:xfrm>
            <a:off x="791550" y="2463450"/>
            <a:ext cx="564300" cy="108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4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5"/>
          <p:cNvSpPr txBox="1"/>
          <p:nvPr>
            <p:ph type="title"/>
          </p:nvPr>
        </p:nvSpPr>
        <p:spPr>
          <a:xfrm>
            <a:off x="6234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Thus..</a:t>
            </a:r>
            <a:endParaRPr b="1"/>
          </a:p>
        </p:txBody>
      </p:sp>
      <p:sp>
        <p:nvSpPr>
          <p:cNvPr id="149" name="Google Shape;149;p25"/>
          <p:cNvSpPr txBox="1"/>
          <p:nvPr>
            <p:ph idx="1" type="body"/>
          </p:nvPr>
        </p:nvSpPr>
        <p:spPr>
          <a:xfrm>
            <a:off x="815900" y="1219950"/>
            <a:ext cx="7887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b="1" lang="en">
                <a:solidFill>
                  <a:schemeClr val="dk1"/>
                </a:solidFill>
              </a:rPr>
              <a:t>U-Net + HITNet </a:t>
            </a:r>
            <a:r>
              <a:rPr lang="en">
                <a:solidFill>
                  <a:schemeClr val="dk1"/>
                </a:solidFill>
              </a:rPr>
              <a:t>→ best performance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>
                <a:solidFill>
                  <a:schemeClr val="dk1"/>
                </a:solidFill>
              </a:rPr>
              <a:t>Custom CNN good for edge devices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>
                <a:solidFill>
                  <a:schemeClr val="dk1"/>
                </a:solidFill>
              </a:rPr>
              <a:t>Cropping invalid top rows (HITNet V2) improves stability a bit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>
                <a:solidFill>
                  <a:schemeClr val="dk1"/>
                </a:solidFill>
              </a:rPr>
              <a:t>Future work may include:</a:t>
            </a:r>
            <a:endParaRPr>
              <a:solidFill>
                <a:schemeClr val="dk1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 sz="1800">
                <a:solidFill>
                  <a:schemeClr val="dk1"/>
                </a:solidFill>
              </a:rPr>
              <a:t>Add confidence-aware cost volumes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 sz="1800">
                <a:solidFill>
                  <a:schemeClr val="dk1"/>
                </a:solidFill>
              </a:rPr>
              <a:t>Feature-level object awareness (FiLM / attention)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 sz="1800">
                <a:solidFill>
                  <a:schemeClr val="dk1"/>
                </a:solidFill>
              </a:rPr>
              <a:t>Scene flow supervision from synthetic datasets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6"/>
          <p:cNvSpPr txBox="1"/>
          <p:nvPr>
            <p:ph type="title"/>
          </p:nvPr>
        </p:nvSpPr>
        <p:spPr>
          <a:xfrm>
            <a:off x="2852000" y="19990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/>
              <a:t>StereoNet</a:t>
            </a:r>
            <a:endParaRPr sz="45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00"/>
              <a:t>Why StereoNet?</a:t>
            </a:r>
            <a:endParaRPr sz="3000"/>
          </a:p>
        </p:txBody>
      </p:sp>
      <p:sp>
        <p:nvSpPr>
          <p:cNvPr id="160" name="Google Shape;160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 sz="1100">
                <a:solidFill>
                  <a:schemeClr val="dk1"/>
                </a:solidFill>
              </a:rPr>
              <a:t>S</a:t>
            </a:r>
            <a:r>
              <a:rPr b="1" lang="en" sz="1100">
                <a:solidFill>
                  <a:schemeClr val="dk1"/>
                </a:solidFill>
              </a:rPr>
              <a:t>ingle-shot soft-argmin → fast, memory-light</a:t>
            </a:r>
            <a:br>
              <a:rPr b="1" lang="en" sz="1100">
                <a:solidFill>
                  <a:schemeClr val="dk1"/>
                </a:solidFill>
              </a:rPr>
            </a:br>
            <a:endParaRPr b="1"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 sz="1100">
                <a:solidFill>
                  <a:schemeClr val="dk1"/>
                </a:solidFill>
              </a:rPr>
              <a:t>Accuracy governed almost entirely by 2-D feature extractor</a:t>
            </a:r>
            <a:br>
              <a:rPr b="1" lang="en" sz="1100">
                <a:solidFill>
                  <a:schemeClr val="dk1"/>
                </a:solidFill>
              </a:rPr>
            </a:br>
            <a:endParaRPr b="1"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 sz="1100">
                <a:solidFill>
                  <a:schemeClr val="dk1"/>
                </a:solidFill>
              </a:rPr>
              <a:t>Ideal sandbox to test encoder capacity vs. runtime</a:t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1" name="Google Shape;16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475" y="2571750"/>
            <a:ext cx="9084524" cy="257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8" name="Google Shape;16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275" y="2630400"/>
            <a:ext cx="9062726" cy="102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27950"/>
            <a:ext cx="9144001" cy="240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3768639"/>
            <a:ext cx="9144000" cy="12087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b="1" lang="en" sz="1390"/>
              <a:t>Feature extractor </a:t>
            </a:r>
            <a:r>
              <a:rPr b="1" lang="en" sz="1390"/>
              <a:t>we tested</a:t>
            </a:r>
            <a:endParaRPr b="1" sz="1390"/>
          </a:p>
          <a:p>
            <a:pPr indent="0" lvl="0" marL="0" rtl="0" algn="l">
              <a:spcBef>
                <a:spcPts val="20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520"/>
          </a:p>
        </p:txBody>
      </p:sp>
      <p:sp>
        <p:nvSpPr>
          <p:cNvPr id="176" name="Google Shape;176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77" name="Google Shape;177;p29"/>
          <p:cNvGraphicFramePr/>
          <p:nvPr/>
        </p:nvGraphicFramePr>
        <p:xfrm>
          <a:off x="1106775" y="1391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{C11BD23D-6F04-4891-9588-FA4F963BF938}</a:tableStyleId>
              </a:tblPr>
              <a:tblGrid>
                <a:gridCol w="1667475"/>
                <a:gridCol w="1172450"/>
                <a:gridCol w="4090525"/>
              </a:tblGrid>
              <a:tr h="4302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Feature Extractors</a:t>
                      </a:r>
                      <a:endParaRPr b="1"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capacity</a:t>
                      </a:r>
                      <a:endParaRPr b="1"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comment</a:t>
                      </a:r>
                      <a:endParaRPr b="1" sz="1100"/>
                    </a:p>
                  </a:txBody>
                  <a:tcPr marT="91425" marB="91425" marR="91425" marL="91425"/>
                </a:tc>
              </a:tr>
              <a:tr h="693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Tiny-CNN (our custom one)</a:t>
                      </a:r>
                      <a:endParaRPr b="1"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0.1 M params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 × Conv-BN-ReLU, our lightweight baseline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693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U-Net encoder</a:t>
                      </a:r>
                      <a:endParaRPr b="1"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1.3 M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two down-sampling stages, no decoder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6058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ResNet-18 (trunc.)</a:t>
                      </a:r>
                      <a:endParaRPr b="1"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2.7 M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conv1 + conv2_x, stride = 4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6058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ResNet-18 + mask</a:t>
                      </a:r>
                      <a:endParaRPr b="1"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2.7 M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same as above, </a:t>
                      </a:r>
                      <a:r>
                        <a:rPr b="1" lang="en" sz="1100"/>
                        <a:t>4-ch input</a:t>
                      </a:r>
                      <a:r>
                        <a:rPr lang="en" sz="1100"/>
                        <a:t> (RGB + object mask)</a:t>
                      </a:r>
                      <a:endParaRPr sz="11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200"/>
              </a:spcAft>
              <a:buNone/>
            </a:pPr>
            <a:r>
              <a:rPr b="1" lang="en" sz="1400"/>
              <a:t>Quantitative results (KITTI-val, ↓ better)</a:t>
            </a:r>
            <a:endParaRPr sz="3100"/>
          </a:p>
        </p:txBody>
      </p:sp>
      <p:sp>
        <p:nvSpPr>
          <p:cNvPr id="183" name="Google Shape;183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84" name="Google Shape;184;p30"/>
          <p:cNvGraphicFramePr/>
          <p:nvPr/>
        </p:nvGraphicFramePr>
        <p:xfrm>
          <a:off x="895675" y="1284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{C11BD23D-6F04-4891-9588-FA4F963BF938}</a:tableStyleId>
              </a:tblPr>
              <a:tblGrid>
                <a:gridCol w="2074100"/>
                <a:gridCol w="1268450"/>
                <a:gridCol w="1217050"/>
                <a:gridCol w="1371300"/>
                <a:gridCol w="1474150"/>
              </a:tblGrid>
              <a:tr h="7904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backbone</a:t>
                      </a:r>
                      <a:endParaRPr b="1"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D1-all [%]</a:t>
                      </a:r>
                      <a:endParaRPr b="1"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MAE [px]</a:t>
                      </a:r>
                      <a:endParaRPr b="1"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RMSE [px]</a:t>
                      </a:r>
                      <a:endParaRPr b="1"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time [s/pair]</a:t>
                      </a:r>
                      <a:endParaRPr b="1" sz="1100"/>
                    </a:p>
                  </a:txBody>
                  <a:tcPr marT="91425" marB="91425" marR="91425" marL="91425"/>
                </a:tc>
              </a:tr>
              <a:tr h="550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Tiny-CNN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12.53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2.82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9.57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0.13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550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U-Net enc.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12.50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2.80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9.60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0.17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550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ResNet-18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17.27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2.86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8.16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0.13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843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ResNet-18 + mask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58.90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5.59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8.51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0.20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31"/>
          <p:cNvSpPr txBox="1"/>
          <p:nvPr>
            <p:ph idx="1" type="body"/>
          </p:nvPr>
        </p:nvSpPr>
        <p:spPr>
          <a:xfrm>
            <a:off x="311700" y="445025"/>
            <a:ext cx="8520600" cy="412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ResNet-18 delivers the best </a:t>
            </a:r>
            <a:r>
              <a:rPr b="1" lang="en" sz="1100">
                <a:solidFill>
                  <a:schemeClr val="dk1"/>
                </a:solidFill>
              </a:rPr>
              <a:t>overall accuracy</a:t>
            </a:r>
            <a:r>
              <a:rPr lang="en" sz="1100">
                <a:solidFill>
                  <a:schemeClr val="dk1"/>
                </a:solidFill>
              </a:rPr>
              <a:t> with only +20 ms latency.</a:t>
            </a:r>
            <a:br>
              <a:rPr lang="en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U-Net adds depth but without its decoder gains little over the tiny baseline.</a:t>
            </a:r>
            <a:br>
              <a:rPr lang="en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Naïvely injecting an object mask improves MAE/RMSE but </a:t>
            </a:r>
            <a:r>
              <a:rPr b="1" lang="en" sz="1100">
                <a:solidFill>
                  <a:schemeClr val="dk1"/>
                </a:solidFill>
              </a:rPr>
              <a:t>hurts D1-all</a:t>
            </a:r>
            <a:r>
              <a:rPr lang="en" sz="1100">
                <a:solidFill>
                  <a:schemeClr val="dk1"/>
                </a:solidFill>
              </a:rPr>
              <a:t>: network over-fits to mask borders, neglecting background. (First one is hitnet second one is with steronet)</a:t>
            </a:r>
            <a:endParaRPr/>
          </a:p>
        </p:txBody>
      </p:sp>
      <p:pic>
        <p:nvPicPr>
          <p:cNvPr id="191" name="Google Shape;19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050" y="3443852"/>
            <a:ext cx="9144001" cy="165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9050" y="1704188"/>
            <a:ext cx="9144000" cy="1605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Definition and Motivation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What is Stereo Vision?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Why is Stereo Vision Critical?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Challenges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b="1" lang="en" sz="1300"/>
              <a:t>HITNet (U-Net) vs StereoNet (ResNet-18)</a:t>
            </a:r>
            <a:endParaRPr sz="1500"/>
          </a:p>
        </p:txBody>
      </p:sp>
      <p:sp>
        <p:nvSpPr>
          <p:cNvPr id="198" name="Google Shape;198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99" name="Google Shape;199;p32"/>
          <p:cNvGraphicFramePr/>
          <p:nvPr/>
        </p:nvGraphicFramePr>
        <p:xfrm>
          <a:off x="252225" y="1372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{C11BD23D-6F04-4891-9588-FA4F963BF938}</a:tableStyleId>
              </a:tblPr>
              <a:tblGrid>
                <a:gridCol w="646800"/>
                <a:gridCol w="1961750"/>
                <a:gridCol w="611275"/>
                <a:gridCol w="589975"/>
                <a:gridCol w="653925"/>
                <a:gridCol w="696575"/>
              </a:tblGrid>
              <a:tr h="10195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model family</a:t>
                      </a:r>
                      <a:endParaRPr b="1"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Feature extractot</a:t>
                      </a:r>
                      <a:endParaRPr b="1"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D1-all [%] ↓</a:t>
                      </a:r>
                      <a:endParaRPr b="1"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MAE [px] ↓</a:t>
                      </a:r>
                      <a:endParaRPr b="1"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RMSE [px] ↓</a:t>
                      </a:r>
                      <a:endParaRPr b="1"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time [s/pair] ↓</a:t>
                      </a:r>
                      <a:endParaRPr b="1" sz="1100"/>
                    </a:p>
                  </a:txBody>
                  <a:tcPr marT="91425" marB="91425" marR="91425" marL="91425"/>
                </a:tc>
              </a:tr>
              <a:tr h="1088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HITNet</a:t>
                      </a:r>
                      <a:endParaRPr b="1"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U-Net (full encoder + iterative refinement)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4.98</a:t>
                      </a:r>
                      <a:endParaRPr b="1"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1.84</a:t>
                      </a:r>
                      <a:endParaRPr b="1"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4.21</a:t>
                      </a:r>
                      <a:endParaRPr b="1"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0.75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1088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StereoNet</a:t>
                      </a:r>
                      <a:endParaRPr b="1"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ResNet-18 (trunc., single soft-argmin)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17.27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2.86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8.16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0.13</a:t>
                      </a:r>
                      <a:endParaRPr b="1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200" name="Google Shape;20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29225" y="2968675"/>
            <a:ext cx="3791225" cy="16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39975" y="1324577"/>
            <a:ext cx="3492325" cy="164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Proposed Solutions and Datasets </a:t>
            </a:r>
            <a:endParaRPr/>
          </a:p>
        </p:txBody>
      </p:sp>
      <p:sp>
        <p:nvSpPr>
          <p:cNvPr id="67" name="Google Shape;67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Solutions: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Classical Method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Hybrid Method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End-to-end Deep Learning Based Methods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HITNet and StereoNet with lightweight backbone modifications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Datasets: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AutoNum type="arabicParenR"/>
            </a:pPr>
            <a:r>
              <a:rPr lang="en"/>
              <a:t>Middlebury Stereo Dataset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en"/>
              <a:t>KITTI Stereo Dataset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Classical Method</a:t>
            </a:r>
            <a:endParaRPr/>
          </a:p>
        </p:txBody>
      </p:sp>
      <p:sp>
        <p:nvSpPr>
          <p:cNvPr id="73" name="Google Shape;73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Camera Calibration and Rectification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Disparity Estimation with SGM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Depth Conversion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Post Processing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Evaluation on KITTI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4" name="Google Shape;7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97" y="3263430"/>
            <a:ext cx="3668749" cy="13054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6" title="Disparity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33325" y="0"/>
            <a:ext cx="4110675" cy="273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6" title="filtered_depth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33325" y="0"/>
            <a:ext cx="4110675" cy="273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6" title="Disparity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33324" y="2233856"/>
            <a:ext cx="3879525" cy="29096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Hybrid Method</a:t>
            </a:r>
            <a:endParaRPr/>
          </a:p>
        </p:txBody>
      </p:sp>
      <p:sp>
        <p:nvSpPr>
          <p:cNvPr id="83" name="Google Shape;83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Concept: Exploit the deterministic stereo geometry of classical methods while using a lightweight neural network for refinement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Initial Disparity Proposal with SGM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Learned Refinement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Final Disparity and depth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4" name="Google Shape;8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46625" y="1600499"/>
            <a:ext cx="2698925" cy="135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7" title="good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857500"/>
            <a:ext cx="9144003" cy="2286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/>
          <p:nvPr>
            <p:ph type="title"/>
          </p:nvPr>
        </p:nvSpPr>
        <p:spPr>
          <a:xfrm>
            <a:off x="2441850" y="1568900"/>
            <a:ext cx="4260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500"/>
              <a:t>Deep Learning Models</a:t>
            </a:r>
            <a:endParaRPr sz="45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9"/>
          <p:cNvSpPr txBox="1"/>
          <p:nvPr>
            <p:ph type="title"/>
          </p:nvPr>
        </p:nvSpPr>
        <p:spPr>
          <a:xfrm>
            <a:off x="2441850" y="2056475"/>
            <a:ext cx="4260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500"/>
              <a:t>HITNet</a:t>
            </a:r>
            <a:endParaRPr sz="45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What is HITNet?</a:t>
            </a:r>
            <a:endParaRPr b="1"/>
          </a:p>
        </p:txBody>
      </p:sp>
      <p:sp>
        <p:nvSpPr>
          <p:cNvPr id="101" name="Google Shape;101;p20"/>
          <p:cNvSpPr txBox="1"/>
          <p:nvPr>
            <p:ph idx="1" type="body"/>
          </p:nvPr>
        </p:nvSpPr>
        <p:spPr>
          <a:xfrm>
            <a:off x="550550" y="1340125"/>
            <a:ext cx="3056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➔"/>
            </a:pPr>
            <a:r>
              <a:rPr lang="en" sz="1200">
                <a:solidFill>
                  <a:schemeClr val="dk1"/>
                </a:solidFill>
              </a:rPr>
              <a:t>Proposed by </a:t>
            </a:r>
            <a:r>
              <a:rPr b="1" lang="en" sz="1200">
                <a:solidFill>
                  <a:schemeClr val="dk1"/>
                </a:solidFill>
              </a:rPr>
              <a:t>Google Research</a:t>
            </a:r>
            <a:r>
              <a:rPr lang="en" sz="1200">
                <a:solidFill>
                  <a:schemeClr val="dk1"/>
                </a:solidFill>
              </a:rPr>
              <a:t> (Tankovich et al., 2023)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➔"/>
            </a:pPr>
            <a:r>
              <a:rPr lang="en" sz="1200">
                <a:solidFill>
                  <a:schemeClr val="dk1"/>
                </a:solidFill>
              </a:rPr>
              <a:t>Designed for fast and accurate </a:t>
            </a:r>
            <a:r>
              <a:rPr b="1" lang="en" sz="1200">
                <a:solidFill>
                  <a:schemeClr val="dk1"/>
                </a:solidFill>
              </a:rPr>
              <a:t>stereo matching</a:t>
            </a:r>
            <a:endParaRPr b="1"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➔"/>
            </a:pPr>
            <a:r>
              <a:rPr lang="en" sz="1200">
                <a:solidFill>
                  <a:schemeClr val="dk1"/>
                </a:solidFill>
              </a:rPr>
              <a:t>Works </a:t>
            </a:r>
            <a:r>
              <a:rPr b="1" lang="en" sz="1200">
                <a:solidFill>
                  <a:schemeClr val="dk1"/>
                </a:solidFill>
              </a:rPr>
              <a:t>without building full 3D cost volumes</a:t>
            </a:r>
            <a:endParaRPr b="1"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➔"/>
            </a:pPr>
            <a:r>
              <a:rPr lang="en" sz="1200">
                <a:solidFill>
                  <a:schemeClr val="dk1"/>
                </a:solidFill>
              </a:rPr>
              <a:t>Uses</a:t>
            </a:r>
            <a:r>
              <a:rPr b="1" lang="en" sz="1200">
                <a:solidFill>
                  <a:schemeClr val="dk1"/>
                </a:solidFill>
              </a:rPr>
              <a:t> tiled disparity </a:t>
            </a:r>
            <a:r>
              <a:rPr lang="en" sz="1200">
                <a:solidFill>
                  <a:schemeClr val="dk1"/>
                </a:solidFill>
              </a:rPr>
              <a:t>hypotheses and </a:t>
            </a:r>
            <a:r>
              <a:rPr b="1" lang="en" sz="1200">
                <a:solidFill>
                  <a:schemeClr val="dk1"/>
                </a:solidFill>
              </a:rPr>
              <a:t>iterative refinement</a:t>
            </a:r>
            <a:endParaRPr b="1"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➔"/>
            </a:pPr>
            <a:r>
              <a:rPr b="1" lang="en" sz="1200">
                <a:solidFill>
                  <a:schemeClr val="dk1"/>
                </a:solidFill>
              </a:rPr>
              <a:t>Modular design; supports different encoders</a:t>
            </a:r>
            <a:endParaRPr b="1"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➔"/>
            </a:pPr>
            <a:r>
              <a:rPr lang="en" sz="1200">
                <a:solidFill>
                  <a:schemeClr val="dk1"/>
                </a:solidFill>
              </a:rPr>
              <a:t>Suitable for real-time or resource-limited systems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➔"/>
            </a:pPr>
            <a:r>
              <a:rPr lang="en" sz="1200">
                <a:solidFill>
                  <a:schemeClr val="dk1"/>
                </a:solidFill>
              </a:rPr>
              <a:t>KITTI for evaluation, we use it for training</a:t>
            </a:r>
            <a:endParaRPr sz="1200">
              <a:solidFill>
                <a:schemeClr val="dk1"/>
              </a:solidFill>
            </a:endParaRPr>
          </a:p>
        </p:txBody>
      </p:sp>
      <p:pic>
        <p:nvPicPr>
          <p:cNvPr id="102" name="Google Shape;10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14050" y="1033112"/>
            <a:ext cx="4339825" cy="365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HITNet Architecture</a:t>
            </a:r>
            <a:endParaRPr b="1"/>
          </a:p>
        </p:txBody>
      </p:sp>
      <p:sp>
        <p:nvSpPr>
          <p:cNvPr id="108" name="Google Shape;108;p21"/>
          <p:cNvSpPr txBox="1"/>
          <p:nvPr>
            <p:ph idx="1" type="body"/>
          </p:nvPr>
        </p:nvSpPr>
        <p:spPr>
          <a:xfrm>
            <a:off x="311700" y="1152475"/>
            <a:ext cx="4096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Encoder extracts features from stereo inputs (L &amp; R)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Cost volume computed as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Hierarchical iterative tile refinement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Final disparity obtained by</a:t>
            </a:r>
            <a:r>
              <a:rPr b="1" lang="en" sz="1600">
                <a:solidFill>
                  <a:schemeClr val="dk1"/>
                </a:solidFill>
              </a:rPr>
              <a:t> soft-argmin </a:t>
            </a:r>
            <a:r>
              <a:rPr lang="en" sz="1600">
                <a:solidFill>
                  <a:schemeClr val="dk1"/>
                </a:solidFill>
              </a:rPr>
              <a:t>+ </a:t>
            </a:r>
            <a:r>
              <a:rPr b="1" lang="en" sz="1600">
                <a:solidFill>
                  <a:schemeClr val="dk1"/>
                </a:solidFill>
              </a:rPr>
              <a:t>bilinear upsampling</a:t>
            </a:r>
            <a:endParaRPr b="1" sz="1600">
              <a:solidFill>
                <a:schemeClr val="dk1"/>
              </a:solidFill>
            </a:endParaRPr>
          </a:p>
        </p:txBody>
      </p:sp>
      <p:pic>
        <p:nvPicPr>
          <p:cNvPr id="109" name="Google Shape;10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7480" y="2085550"/>
            <a:ext cx="3523345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21" title="f5a06191-ef78-442a-a609-fe0f0007238f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68825" y="1155625"/>
            <a:ext cx="4248376" cy="2832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